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Lst>
  <p:sldIdLst>
    <p:sldId id="256" r:id="rId2"/>
    <p:sldId id="257" r:id="rId3"/>
    <p:sldId id="258" r:id="rId4"/>
    <p:sldId id="260" r:id="rId5"/>
    <p:sldId id="261" r:id="rId6"/>
    <p:sldId id="262" r:id="rId7"/>
    <p:sldId id="263" r:id="rId8"/>
    <p:sldId id="264" r:id="rId9"/>
    <p:sldId id="265" r:id="rId10"/>
    <p:sldId id="266" r:id="rId11"/>
    <p:sldId id="259" r:id="rId12"/>
    <p:sldId id="267"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762"/>
  </p:normalViewPr>
  <p:slideViewPr>
    <p:cSldViewPr snapToGrid="0" snapToObjects="1">
      <p:cViewPr varScale="1">
        <p:scale>
          <a:sx n="121" d="100"/>
          <a:sy n="121" d="100"/>
        </p:scale>
        <p:origin x="74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5/9/22</a:t>
            </a:fld>
            <a:endParaRPr lang="en-US" dirty="0"/>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8358446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5/9/22</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9655284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5/9/22</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8749710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5/9/22</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306287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5/9/22</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51465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5/9/22</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99206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5/9/22</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787264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5/9/22</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508032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5/9/22</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959905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5/9/22</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06685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5/9/22</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38091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5/9/22</a:t>
            </a:fld>
            <a:endParaRPr lang="en-US" dirty="0"/>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dirty="0"/>
          </a:p>
        </p:txBody>
      </p:sp>
    </p:spTree>
    <p:extLst>
      <p:ext uri="{BB962C8B-B14F-4D97-AF65-F5344CB8AC3E}">
        <p14:creationId xmlns:p14="http://schemas.microsoft.com/office/powerpoint/2010/main" val="3140436954"/>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72" r:id="rId6"/>
    <p:sldLayoutId id="2147483667" r:id="rId7"/>
    <p:sldLayoutId id="2147483668" r:id="rId8"/>
    <p:sldLayoutId id="2147483669" r:id="rId9"/>
    <p:sldLayoutId id="2147483671" r:id="rId10"/>
    <p:sldLayoutId id="2147483670"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14.jp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2">
            <a:alphaModFix amt="96000"/>
          </a:blip>
          <a:tile tx="0" ty="0" sx="100000" sy="100000" flip="none" algn="tl"/>
        </a:blip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Different coloured banners">
            <a:extLst>
              <a:ext uri="{FF2B5EF4-FFF2-40B4-BE49-F238E27FC236}">
                <a16:creationId xmlns:a16="http://schemas.microsoft.com/office/drawing/2014/main" id="{93466607-EBCA-6CC4-9FBB-06C1CE56BFAA}"/>
              </a:ext>
            </a:extLst>
          </p:cNvPr>
          <p:cNvPicPr>
            <a:picLocks noChangeAspect="1"/>
          </p:cNvPicPr>
          <p:nvPr/>
        </p:nvPicPr>
        <p:blipFill rotWithShape="1">
          <a:blip r:embed="rId3">
            <a:alphaModFix amt="50000"/>
          </a:blip>
          <a:srcRect t="10948" r="-1" b="4444"/>
          <a:stretch/>
        </p:blipFill>
        <p:spPr>
          <a:xfrm>
            <a:off x="0" y="0"/>
            <a:ext cx="12188930" cy="6857990"/>
          </a:xfrm>
          <a:prstGeom prst="rect">
            <a:avLst/>
          </a:prstGeom>
          <a:solidFill>
            <a:schemeClr val="accent2">
              <a:lumMod val="75000"/>
            </a:schemeClr>
          </a:solidFill>
        </p:spPr>
      </p:pic>
      <p:sp>
        <p:nvSpPr>
          <p:cNvPr id="2" name="Title 1">
            <a:extLst>
              <a:ext uri="{FF2B5EF4-FFF2-40B4-BE49-F238E27FC236}">
                <a16:creationId xmlns:a16="http://schemas.microsoft.com/office/drawing/2014/main" id="{E66D3C98-C046-5C4E-9F3E-2AE2BB98CC01}"/>
              </a:ext>
            </a:extLst>
          </p:cNvPr>
          <p:cNvSpPr>
            <a:spLocks noGrp="1"/>
          </p:cNvSpPr>
          <p:nvPr>
            <p:ph type="ctrTitle"/>
          </p:nvPr>
        </p:nvSpPr>
        <p:spPr>
          <a:xfrm>
            <a:off x="1524000" y="1122363"/>
            <a:ext cx="9144000" cy="3063240"/>
          </a:xfrm>
        </p:spPr>
        <p:txBody>
          <a:bodyPr>
            <a:normAutofit/>
          </a:bodyPr>
          <a:lstStyle/>
          <a:p>
            <a:pPr algn="ctr">
              <a:lnSpc>
                <a:spcPct val="90000"/>
              </a:lnSpc>
            </a:pPr>
            <a:r>
              <a:rPr lang="en-US" sz="10000"/>
              <a:t>Heritage Fiesta April 23, 2022</a:t>
            </a:r>
          </a:p>
        </p:txBody>
      </p:sp>
      <p:sp>
        <p:nvSpPr>
          <p:cNvPr id="3" name="Subtitle 2">
            <a:extLst>
              <a:ext uri="{FF2B5EF4-FFF2-40B4-BE49-F238E27FC236}">
                <a16:creationId xmlns:a16="http://schemas.microsoft.com/office/drawing/2014/main" id="{76E67E0C-A0B8-DE48-BE42-7606BE7206E1}"/>
              </a:ext>
            </a:extLst>
          </p:cNvPr>
          <p:cNvSpPr>
            <a:spLocks noGrp="1"/>
          </p:cNvSpPr>
          <p:nvPr>
            <p:ph type="subTitle" idx="1"/>
          </p:nvPr>
        </p:nvSpPr>
        <p:spPr>
          <a:xfrm>
            <a:off x="1527048" y="4599432"/>
            <a:ext cx="9144000" cy="1026477"/>
          </a:xfrm>
          <a:solidFill>
            <a:srgbClr val="FF0000">
              <a:alpha val="66000"/>
            </a:srgbClr>
          </a:solidFill>
        </p:spPr>
        <p:txBody>
          <a:bodyPr>
            <a:noAutofit/>
          </a:bodyPr>
          <a:lstStyle/>
          <a:p>
            <a:pPr algn="ctr"/>
            <a:r>
              <a:rPr lang="en-US" sz="4800" b="1" dirty="0">
                <a:latin typeface="Cooper Black" panose="0208090404030B020404" pitchFamily="18" charset="77"/>
              </a:rPr>
              <a:t>Interview with Jim </a:t>
            </a:r>
            <a:r>
              <a:rPr lang="en-US" sz="4800" b="1" dirty="0" err="1">
                <a:latin typeface="Cooper Black" panose="0208090404030B020404" pitchFamily="18" charset="77"/>
              </a:rPr>
              <a:t>Brasile</a:t>
            </a:r>
            <a:endParaRPr lang="en-US" sz="4800" b="1" dirty="0">
              <a:latin typeface="Cooper Black" panose="0208090404030B020404" pitchFamily="18" charset="77"/>
            </a:endParaRPr>
          </a:p>
        </p:txBody>
      </p:sp>
      <p:sp>
        <p:nvSpPr>
          <p:cNvPr id="11" name="Rectangle 6">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8352924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a:blip r:embed="rId2">
            <a:alphaModFix amt="96000"/>
          </a:blip>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F443E5-102D-E546-B90C-E8F4B31DB506}"/>
              </a:ext>
            </a:extLst>
          </p:cNvPr>
          <p:cNvSpPr>
            <a:spLocks noGrp="1"/>
          </p:cNvSpPr>
          <p:nvPr>
            <p:ph type="title"/>
          </p:nvPr>
        </p:nvSpPr>
        <p:spPr>
          <a:xfrm>
            <a:off x="179665" y="5594620"/>
            <a:ext cx="4968806" cy="1125745"/>
          </a:xfrm>
        </p:spPr>
        <p:txBody>
          <a:bodyPr>
            <a:normAutofit/>
          </a:bodyPr>
          <a:lstStyle/>
          <a:p>
            <a:pPr algn="ctr"/>
            <a:r>
              <a:rPr lang="en-US" sz="2400" b="1" dirty="0">
                <a:latin typeface="Adobe Caslon Pro" panose="0205050205050A020403" pitchFamily="18" charset="77"/>
              </a:rPr>
              <a:t>Another view of the base at Chu Lai showing the </a:t>
            </a:r>
            <a:r>
              <a:rPr lang="en-US" sz="2400" b="1" dirty="0" err="1">
                <a:latin typeface="Adobe Caslon Pro" panose="0205050205050A020403" pitchFamily="18" charset="77"/>
              </a:rPr>
              <a:t>hooches</a:t>
            </a:r>
            <a:endParaRPr lang="en-US" sz="2400" b="1" dirty="0">
              <a:latin typeface="Adobe Caslon Pro" panose="0205050205050A020403" pitchFamily="18" charset="77"/>
            </a:endParaRPr>
          </a:p>
        </p:txBody>
      </p:sp>
      <p:pic>
        <p:nvPicPr>
          <p:cNvPr id="5" name="Content Placeholder 4" descr="A picture containing text, outdoor, several&#10;&#10;Description automatically generated">
            <a:extLst>
              <a:ext uri="{FF2B5EF4-FFF2-40B4-BE49-F238E27FC236}">
                <a16:creationId xmlns:a16="http://schemas.microsoft.com/office/drawing/2014/main" id="{A65621C3-7DAF-8E4F-95D3-A08A8939447C}"/>
              </a:ext>
            </a:extLst>
          </p:cNvPr>
          <p:cNvPicPr>
            <a:picLocks noGrp="1" noChangeAspect="1"/>
          </p:cNvPicPr>
          <p:nvPr>
            <p:ph idx="1"/>
          </p:nvPr>
        </p:nvPicPr>
        <p:blipFill>
          <a:blip r:embed="rId3"/>
          <a:stretch>
            <a:fillRect/>
          </a:stretch>
        </p:blipFill>
        <p:spPr>
          <a:xfrm>
            <a:off x="179664" y="137635"/>
            <a:ext cx="5247101" cy="5152361"/>
          </a:xfrm>
        </p:spPr>
      </p:pic>
      <p:pic>
        <p:nvPicPr>
          <p:cNvPr id="7" name="Picture 6" descr="Map&#10;&#10;Description automatically generated">
            <a:extLst>
              <a:ext uri="{FF2B5EF4-FFF2-40B4-BE49-F238E27FC236}">
                <a16:creationId xmlns:a16="http://schemas.microsoft.com/office/drawing/2014/main" id="{AC3FB9E6-BDC5-944B-923F-2482ADD42576}"/>
              </a:ext>
            </a:extLst>
          </p:cNvPr>
          <p:cNvPicPr>
            <a:picLocks noChangeAspect="1"/>
          </p:cNvPicPr>
          <p:nvPr/>
        </p:nvPicPr>
        <p:blipFill>
          <a:blip r:embed="rId4"/>
          <a:stretch>
            <a:fillRect/>
          </a:stretch>
        </p:blipFill>
        <p:spPr>
          <a:xfrm>
            <a:off x="5645427" y="137635"/>
            <a:ext cx="6357871" cy="5142254"/>
          </a:xfrm>
          <a:prstGeom prst="rect">
            <a:avLst/>
          </a:prstGeom>
        </p:spPr>
      </p:pic>
      <p:sp>
        <p:nvSpPr>
          <p:cNvPr id="8" name="TextBox 7">
            <a:extLst>
              <a:ext uri="{FF2B5EF4-FFF2-40B4-BE49-F238E27FC236}">
                <a16:creationId xmlns:a16="http://schemas.microsoft.com/office/drawing/2014/main" id="{852C7A61-3000-E240-9398-360FC811DED2}"/>
              </a:ext>
            </a:extLst>
          </p:cNvPr>
          <p:cNvSpPr txBox="1"/>
          <p:nvPr/>
        </p:nvSpPr>
        <p:spPr>
          <a:xfrm>
            <a:off x="6096000" y="5713892"/>
            <a:ext cx="5907298" cy="461665"/>
          </a:xfrm>
          <a:prstGeom prst="rect">
            <a:avLst/>
          </a:prstGeom>
          <a:noFill/>
        </p:spPr>
        <p:txBody>
          <a:bodyPr wrap="square" rtlCol="0">
            <a:spAutoFit/>
          </a:bodyPr>
          <a:lstStyle/>
          <a:p>
            <a:r>
              <a:rPr lang="en-US" sz="2400" b="1" dirty="0">
                <a:latin typeface="Adobe Caslon Pro" panose="0205050205050A020403" pitchFamily="18" charset="77"/>
              </a:rPr>
              <a:t>Topographical map of the base at Chu Lai</a:t>
            </a:r>
          </a:p>
        </p:txBody>
      </p:sp>
    </p:spTree>
    <p:extLst>
      <p:ext uri="{BB962C8B-B14F-4D97-AF65-F5344CB8AC3E}">
        <p14:creationId xmlns:p14="http://schemas.microsoft.com/office/powerpoint/2010/main" val="30676525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2">
            <a:alphaModFix amt="96000"/>
            <a:lum/>
          </a:blip>
          <a:srcRect/>
          <a:tile tx="0" ty="0" sx="100000" sy="100000" flip="none" algn="tl"/>
        </a:blipFill>
        <a:effectLst/>
      </p:bgPr>
    </p:bg>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id="{93CAE2E3-683A-D644-926B-052D159B7CC9}"/>
              </a:ext>
            </a:extLst>
          </p:cNvPr>
          <p:cNvSpPr>
            <a:spLocks noGrp="1"/>
          </p:cNvSpPr>
          <p:nvPr>
            <p:ph type="title"/>
          </p:nvPr>
        </p:nvSpPr>
        <p:spPr>
          <a:xfrm>
            <a:off x="838200" y="365126"/>
            <a:ext cx="10811933" cy="989542"/>
          </a:xfrm>
        </p:spPr>
        <p:txBody>
          <a:bodyPr/>
          <a:lstStyle/>
          <a:p>
            <a:pPr algn="ctr"/>
            <a:r>
              <a:rPr lang="en-US" dirty="0">
                <a:latin typeface="Cooper Black" panose="0208090404030B020404" pitchFamily="18" charset="77"/>
              </a:rPr>
              <a:t> Veterans for Peace</a:t>
            </a:r>
          </a:p>
        </p:txBody>
      </p:sp>
      <p:pic>
        <p:nvPicPr>
          <p:cNvPr id="5" name="Content Placeholder 4" descr="A picture containing text, envelope, businesscard&#10;&#10;Description automatically generated">
            <a:extLst>
              <a:ext uri="{FF2B5EF4-FFF2-40B4-BE49-F238E27FC236}">
                <a16:creationId xmlns:a16="http://schemas.microsoft.com/office/drawing/2014/main" id="{123444F7-FE7A-1744-82B4-D28932A0EE9F}"/>
              </a:ext>
            </a:extLst>
          </p:cNvPr>
          <p:cNvPicPr>
            <a:picLocks noGrp="1" noChangeAspect="1"/>
          </p:cNvPicPr>
          <p:nvPr>
            <p:ph idx="1"/>
          </p:nvPr>
        </p:nvPicPr>
        <p:blipFill>
          <a:blip r:embed="rId3"/>
          <a:stretch>
            <a:fillRect/>
          </a:stretch>
        </p:blipFill>
        <p:spPr>
          <a:xfrm>
            <a:off x="8363792" y="1691746"/>
            <a:ext cx="3286341" cy="4252912"/>
          </a:xfrm>
        </p:spPr>
      </p:pic>
      <p:sp>
        <p:nvSpPr>
          <p:cNvPr id="6" name="TextBox 5">
            <a:extLst>
              <a:ext uri="{FF2B5EF4-FFF2-40B4-BE49-F238E27FC236}">
                <a16:creationId xmlns:a16="http://schemas.microsoft.com/office/drawing/2014/main" id="{8C15D44E-2568-B945-8785-FB28D9AD2A01}"/>
              </a:ext>
            </a:extLst>
          </p:cNvPr>
          <p:cNvSpPr txBox="1"/>
          <p:nvPr/>
        </p:nvSpPr>
        <p:spPr>
          <a:xfrm>
            <a:off x="430924" y="1477918"/>
            <a:ext cx="7809186" cy="5062924"/>
          </a:xfrm>
          <a:prstGeom prst="rect">
            <a:avLst/>
          </a:prstGeom>
          <a:noFill/>
        </p:spPr>
        <p:txBody>
          <a:bodyPr wrap="square" rtlCol="0">
            <a:spAutoFit/>
          </a:bodyPr>
          <a:lstStyle/>
          <a:p>
            <a:r>
              <a:rPr lang="en-US" sz="2300" b="1" dirty="0">
                <a:latin typeface="Adobe Caslon Pro" panose="0205050205050A020403" pitchFamily="18" charset="77"/>
              </a:rPr>
              <a:t>How did Jim find out about the Heritage Fiesta? “Our group, Veterans For Peace, did a presentation at the New Britain Public Library on a book called “Un-American”  and it was about a veteran’s experience in Afghanistan and how it was, it’s un-American to go to war, at this point, in our, you know, human development. So, we did a presentation and Juan (Coronado) showed up. And actually, I saw him at a church, St. Mary’s, because he’s done interviews over there, at St. Mary’s Church in New Britain. So he got up and said something. I introduced myself and I told him about the presentation at the library, and that he showed up, and that’s how we developed a relationship.”  </a:t>
            </a:r>
          </a:p>
          <a:p>
            <a:endParaRPr lang="en-US" sz="2400" dirty="0">
              <a:latin typeface="Adobe Caslon Pro" panose="0205050205050A020403" pitchFamily="18" charset="77"/>
            </a:endParaRPr>
          </a:p>
        </p:txBody>
      </p:sp>
    </p:spTree>
    <p:extLst>
      <p:ext uri="{BB962C8B-B14F-4D97-AF65-F5344CB8AC3E}">
        <p14:creationId xmlns:p14="http://schemas.microsoft.com/office/powerpoint/2010/main" val="24602865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a:blip r:embed="rId2">
            <a:alphaModFix amt="96000"/>
          </a:blip>
          <a:tile tx="0" ty="0" sx="100000" sy="100000" flip="none" algn="tl"/>
        </a:blipFill>
        <a:effectLst/>
      </p:bgPr>
    </p:bg>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id="{D5039DE2-A01C-6941-AF81-338430776690}"/>
              </a:ext>
            </a:extLst>
          </p:cNvPr>
          <p:cNvSpPr>
            <a:spLocks noGrp="1"/>
          </p:cNvSpPr>
          <p:nvPr>
            <p:ph type="title"/>
          </p:nvPr>
        </p:nvSpPr>
        <p:spPr>
          <a:xfrm>
            <a:off x="1177787" y="137318"/>
            <a:ext cx="9836426" cy="498787"/>
          </a:xfrm>
        </p:spPr>
        <p:txBody>
          <a:bodyPr>
            <a:noAutofit/>
          </a:bodyPr>
          <a:lstStyle/>
          <a:p>
            <a:pPr algn="ctr"/>
            <a:r>
              <a:rPr lang="en-US" sz="4000" dirty="0">
                <a:latin typeface="Cooper Black" panose="0208090404030B020404" pitchFamily="18" charset="77"/>
              </a:rPr>
              <a:t>Closing Remarks</a:t>
            </a:r>
          </a:p>
        </p:txBody>
      </p:sp>
      <p:sp>
        <p:nvSpPr>
          <p:cNvPr id="3" name="Content Placeholder 2">
            <a:extLst>
              <a:ext uri="{FF2B5EF4-FFF2-40B4-BE49-F238E27FC236}">
                <a16:creationId xmlns:a16="http://schemas.microsoft.com/office/drawing/2014/main" id="{6B25AEC7-E552-D44C-87A9-8F4CCC9537C7}"/>
              </a:ext>
            </a:extLst>
          </p:cNvPr>
          <p:cNvSpPr>
            <a:spLocks noGrp="1"/>
          </p:cNvSpPr>
          <p:nvPr>
            <p:ph idx="1"/>
          </p:nvPr>
        </p:nvSpPr>
        <p:spPr>
          <a:xfrm>
            <a:off x="639416" y="636105"/>
            <a:ext cx="11068879" cy="6122504"/>
          </a:xfrm>
          <a:blipFill>
            <a:blip r:embed="rId2">
              <a:alphaModFix amt="96000"/>
            </a:blip>
            <a:tile tx="0" ty="0" sx="100000" sy="100000" flip="none" algn="tl"/>
          </a:blipFill>
        </p:spPr>
        <p:txBody>
          <a:bodyPr>
            <a:noAutofit/>
          </a:bodyPr>
          <a:lstStyle/>
          <a:p>
            <a:pPr marL="0" indent="0" algn="just">
              <a:lnSpc>
                <a:spcPct val="160000"/>
              </a:lnSpc>
              <a:buNone/>
            </a:pPr>
            <a:r>
              <a:rPr lang="en-US" sz="2300" b="1" dirty="0">
                <a:latin typeface="Adobe Caslon Pro" panose="0205050205050A020403" pitchFamily="18" charset="77"/>
              </a:rPr>
              <a:t>NATE: “If there’s anything you’d like to close with…?”</a:t>
            </a:r>
          </a:p>
          <a:p>
            <a:pPr marL="0" indent="0" algn="just">
              <a:lnSpc>
                <a:spcPct val="160000"/>
              </a:lnSpc>
              <a:buNone/>
            </a:pPr>
            <a:r>
              <a:rPr lang="en-US" sz="2300" b="1" dirty="0">
                <a:latin typeface="Adobe Caslon Pro" panose="0205050205050A020403" pitchFamily="18" charset="77"/>
              </a:rPr>
              <a:t>JIM: This, like I said at the beginning, is an opportunity to open up communications with kids… it’s either football or basketball…they’re very involved in that, which is fine. But I think our country has come to the point, even the world, where we have to communicate a little bit more. Which I haven’t been. Like I said, I woke up at fifty and realized what was going on. Our country is in some situations here. We need your generation to step up and Veterans For Peace is here to give you a non-violent way of doing it. So we would like to, maybe, present with the professor, continue this conversation in some way. Yeah.</a:t>
            </a:r>
          </a:p>
          <a:p>
            <a:pPr algn="just">
              <a:lnSpc>
                <a:spcPct val="160000"/>
              </a:lnSpc>
            </a:pPr>
            <a:r>
              <a:rPr lang="en-US" sz="2300" b="1" dirty="0">
                <a:latin typeface="Adobe Caslon Pro" panose="0205050205050A020403" pitchFamily="18" charset="77"/>
              </a:rPr>
              <a:t>NATE: Alright. Thank-you.</a:t>
            </a:r>
          </a:p>
          <a:p>
            <a:pPr marL="0" indent="0" algn="just">
              <a:lnSpc>
                <a:spcPct val="160000"/>
              </a:lnSpc>
              <a:buNone/>
            </a:pPr>
            <a:endParaRPr lang="en-US" sz="2400" b="1" dirty="0">
              <a:latin typeface="Adobe Caslon Pro" panose="0205050205050A020403" pitchFamily="18" charset="77"/>
            </a:endParaRPr>
          </a:p>
          <a:p>
            <a:endParaRPr lang="en-US" sz="2400" dirty="0"/>
          </a:p>
        </p:txBody>
      </p:sp>
    </p:spTree>
    <p:extLst>
      <p:ext uri="{BB962C8B-B14F-4D97-AF65-F5344CB8AC3E}">
        <p14:creationId xmlns:p14="http://schemas.microsoft.com/office/powerpoint/2010/main" val="1320256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a:blip r:embed="rId2">
            <a:alphaModFix amt="96000"/>
          </a:blip>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607B8-5775-C64C-9FDC-56D1711F5F5B}"/>
              </a:ext>
            </a:extLst>
          </p:cNvPr>
          <p:cNvSpPr>
            <a:spLocks noGrp="1"/>
          </p:cNvSpPr>
          <p:nvPr>
            <p:ph type="title"/>
          </p:nvPr>
        </p:nvSpPr>
        <p:spPr>
          <a:blipFill>
            <a:blip r:embed="rId2">
              <a:alphaModFix amt="96000"/>
            </a:blip>
            <a:tile tx="0" ty="0" sx="100000" sy="100000" flip="none" algn="tl"/>
          </a:blipFill>
        </p:spPr>
        <p:txBody>
          <a:bodyPr/>
          <a:lstStyle/>
          <a:p>
            <a:pPr algn="ctr"/>
            <a:r>
              <a:rPr lang="en-US" dirty="0">
                <a:latin typeface="Cooper Black" panose="0208090404030B020404" pitchFamily="18" charset="77"/>
                <a:cs typeface="Phosphate Inline" panose="02000506050000020004" pitchFamily="2" charset="77"/>
              </a:rPr>
              <a:t>The Setting: CCSU campus</a:t>
            </a:r>
          </a:p>
        </p:txBody>
      </p:sp>
      <p:pic>
        <p:nvPicPr>
          <p:cNvPr id="5" name="Content Placeholder 4" descr="A group of people sitting around a table&#10;&#10;Description automatically generated with medium confidence">
            <a:extLst>
              <a:ext uri="{FF2B5EF4-FFF2-40B4-BE49-F238E27FC236}">
                <a16:creationId xmlns:a16="http://schemas.microsoft.com/office/drawing/2014/main" id="{AC2BFFCA-ED00-2147-8261-5D5DF8685535}"/>
              </a:ext>
            </a:extLst>
          </p:cNvPr>
          <p:cNvPicPr>
            <a:picLocks noGrp="1" noChangeAspect="1"/>
          </p:cNvPicPr>
          <p:nvPr>
            <p:ph idx="1"/>
          </p:nvPr>
        </p:nvPicPr>
        <p:blipFill>
          <a:blip r:embed="rId3"/>
          <a:stretch>
            <a:fillRect/>
          </a:stretch>
        </p:blipFill>
        <p:spPr>
          <a:xfrm>
            <a:off x="838200" y="1690688"/>
            <a:ext cx="5680111" cy="4252912"/>
          </a:xfrm>
        </p:spPr>
      </p:pic>
      <p:sp>
        <p:nvSpPr>
          <p:cNvPr id="6" name="TextBox 5">
            <a:extLst>
              <a:ext uri="{FF2B5EF4-FFF2-40B4-BE49-F238E27FC236}">
                <a16:creationId xmlns:a16="http://schemas.microsoft.com/office/drawing/2014/main" id="{5BDA4CB2-D4BF-774B-BB01-6F6ABAA8061E}"/>
              </a:ext>
            </a:extLst>
          </p:cNvPr>
          <p:cNvSpPr txBox="1"/>
          <p:nvPr/>
        </p:nvSpPr>
        <p:spPr>
          <a:xfrm>
            <a:off x="6620934" y="1414562"/>
            <a:ext cx="5401733" cy="5078313"/>
          </a:xfrm>
          <a:prstGeom prst="rect">
            <a:avLst/>
          </a:prstGeom>
          <a:noFill/>
        </p:spPr>
        <p:txBody>
          <a:bodyPr wrap="square" rtlCol="0">
            <a:spAutoFit/>
          </a:bodyPr>
          <a:lstStyle/>
          <a:p>
            <a:pPr algn="just"/>
            <a:r>
              <a:rPr lang="en-US" sz="2700" dirty="0">
                <a:latin typeface="Adobe Caslon Pro" panose="0205050205050A020403" pitchFamily="18" charset="77"/>
              </a:rPr>
              <a:t>Jim </a:t>
            </a:r>
            <a:r>
              <a:rPr lang="en-US" sz="2700" dirty="0" err="1">
                <a:latin typeface="Adobe Caslon Pro" panose="0205050205050A020403" pitchFamily="18" charset="77"/>
              </a:rPr>
              <a:t>Brasile</a:t>
            </a:r>
            <a:r>
              <a:rPr lang="en-US" sz="2700" dirty="0">
                <a:latin typeface="Adobe Caslon Pro" panose="0205050205050A020403" pitchFamily="18" charset="77"/>
              </a:rPr>
              <a:t>, 71, was born on September 11th, 1950, in New Britain, CT, and lived there all his life, except for 6 years when he lived in Farmington. He is married with 2 adult children and 5 grandkids. His father was born in Italy, and his mother was mixed Belgian, Spanish, French, and German. His son is an assistant principal at New Britain High School.</a:t>
            </a:r>
          </a:p>
        </p:txBody>
      </p:sp>
      <p:sp>
        <p:nvSpPr>
          <p:cNvPr id="7" name="TextBox 6">
            <a:extLst>
              <a:ext uri="{FF2B5EF4-FFF2-40B4-BE49-F238E27FC236}">
                <a16:creationId xmlns:a16="http://schemas.microsoft.com/office/drawing/2014/main" id="{BA9659CA-4F28-EB45-B740-AAB17163206B}"/>
              </a:ext>
            </a:extLst>
          </p:cNvPr>
          <p:cNvSpPr txBox="1"/>
          <p:nvPr/>
        </p:nvSpPr>
        <p:spPr>
          <a:xfrm>
            <a:off x="838200" y="5943600"/>
            <a:ext cx="5680111" cy="400110"/>
          </a:xfrm>
          <a:prstGeom prst="rect">
            <a:avLst/>
          </a:prstGeom>
          <a:noFill/>
        </p:spPr>
        <p:txBody>
          <a:bodyPr wrap="square" rtlCol="0">
            <a:spAutoFit/>
          </a:bodyPr>
          <a:lstStyle/>
          <a:p>
            <a:pPr algn="ctr"/>
            <a:r>
              <a:rPr lang="en-US" sz="2000" dirty="0">
                <a:latin typeface="Adobe Caslon Pro" panose="0205050205050A020403" pitchFamily="18" charset="77"/>
              </a:rPr>
              <a:t>From left, Jocelyn, Nate, Sammy, and Jim </a:t>
            </a:r>
            <a:r>
              <a:rPr lang="en-US" sz="2000" dirty="0" err="1">
                <a:latin typeface="Adobe Caslon Pro" panose="0205050205050A020403" pitchFamily="18" charset="77"/>
              </a:rPr>
              <a:t>Brasile</a:t>
            </a:r>
            <a:endParaRPr lang="en-US" sz="2000" dirty="0">
              <a:latin typeface="Adobe Caslon Pro" panose="0205050205050A020403" pitchFamily="18" charset="77"/>
            </a:endParaRPr>
          </a:p>
        </p:txBody>
      </p:sp>
    </p:spTree>
    <p:extLst>
      <p:ext uri="{BB962C8B-B14F-4D97-AF65-F5344CB8AC3E}">
        <p14:creationId xmlns:p14="http://schemas.microsoft.com/office/powerpoint/2010/main" val="22206721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a:blip r:embed="rId2">
            <a:alphaModFix amt="96000"/>
          </a:blip>
          <a:tile tx="0" ty="0" sx="100000" sy="100000" flip="none" algn="tl"/>
        </a:blipFill>
        <a:effectLst/>
      </p:bgPr>
    </p:bg>
    <p:spTree>
      <p:nvGrpSpPr>
        <p:cNvPr id="1" name=""/>
        <p:cNvGrpSpPr/>
        <p:nvPr/>
      </p:nvGrpSpPr>
      <p:grpSpPr>
        <a:xfrm>
          <a:off x="0" y="0"/>
          <a:ext cx="0" cy="0"/>
          <a:chOff x="0" y="0"/>
          <a:chExt cx="0" cy="0"/>
        </a:xfrm>
      </p:grpSpPr>
      <p:pic>
        <p:nvPicPr>
          <p:cNvPr id="10" name="Content Placeholder 9" descr="A person wearing a hat&#10;&#10;Description automatically generated with medium confidence">
            <a:extLst>
              <a:ext uri="{FF2B5EF4-FFF2-40B4-BE49-F238E27FC236}">
                <a16:creationId xmlns:a16="http://schemas.microsoft.com/office/drawing/2014/main" id="{CECE27A9-FB10-EF4C-AE21-B02288D0FE49}"/>
              </a:ext>
            </a:extLst>
          </p:cNvPr>
          <p:cNvPicPr>
            <a:picLocks noGrp="1" noChangeAspect="1"/>
          </p:cNvPicPr>
          <p:nvPr>
            <p:ph idx="1"/>
          </p:nvPr>
        </p:nvPicPr>
        <p:blipFill>
          <a:blip r:embed="rId3"/>
          <a:stretch>
            <a:fillRect/>
          </a:stretch>
        </p:blipFill>
        <p:spPr>
          <a:xfrm>
            <a:off x="9647766" y="2100468"/>
            <a:ext cx="2311400" cy="2311400"/>
          </a:xfrm>
        </p:spPr>
      </p:pic>
      <p:sp>
        <p:nvSpPr>
          <p:cNvPr id="11" name="TextBox 10">
            <a:extLst>
              <a:ext uri="{FF2B5EF4-FFF2-40B4-BE49-F238E27FC236}">
                <a16:creationId xmlns:a16="http://schemas.microsoft.com/office/drawing/2014/main" id="{4B3E2466-39AA-2446-A9D1-1FFDDC8FA0E7}"/>
              </a:ext>
            </a:extLst>
          </p:cNvPr>
          <p:cNvSpPr txBox="1"/>
          <p:nvPr/>
        </p:nvSpPr>
        <p:spPr>
          <a:xfrm>
            <a:off x="232834" y="491657"/>
            <a:ext cx="9190934" cy="5938485"/>
          </a:xfrm>
          <a:prstGeom prst="rect">
            <a:avLst/>
          </a:prstGeom>
          <a:blipFill>
            <a:blip r:embed="rId2">
              <a:alphaModFix amt="96000"/>
            </a:blip>
            <a:tile tx="0" ty="0" sx="100000" sy="100000" flip="none" algn="tl"/>
          </a:blipFill>
        </p:spPr>
        <p:txBody>
          <a:bodyPr wrap="square" rtlCol="0">
            <a:spAutoFit/>
          </a:bodyPr>
          <a:lstStyle/>
          <a:p>
            <a:pPr>
              <a:lnSpc>
                <a:spcPct val="150000"/>
              </a:lnSpc>
            </a:pPr>
            <a:r>
              <a:rPr lang="en-US" sz="1700" b="1" dirty="0">
                <a:latin typeface="Adobe Caslon Pro" panose="0205050205050A020403" pitchFamily="18" charset="77"/>
              </a:rPr>
              <a:t>Growing up in New Britain, Jim identifies with the New Britain Italian community. His mother learned Italian cooking. He and his family, which included a brother and sister,  attended the Italian church in New Britain. Jim remembers camping with his family at Rocky Neck in the 50’s. He  joined the Marines at 17, around 1968, and served in Vietnam during the war for about two years. When he got back, he worked at Fafnir Ball Bearing factory on Myrtle Street as an inspector. After that he went to Hartford State Tech and earned an associates degree in electrical engineering. He then  worked as a technician at Hartford Hospital and  </a:t>
            </a:r>
            <a:r>
              <a:rPr lang="en-US" sz="1700" b="1" dirty="0" err="1">
                <a:latin typeface="Adobe Caslon Pro" panose="0205050205050A020403" pitchFamily="18" charset="77"/>
              </a:rPr>
              <a:t>Corometrics</a:t>
            </a:r>
            <a:r>
              <a:rPr lang="en-US" sz="1700" b="1" dirty="0">
                <a:latin typeface="Adobe Caslon Pro" panose="0205050205050A020403" pitchFamily="18" charset="77"/>
              </a:rPr>
              <a:t> Medical Systems for about 10 years. His wife got him interested in Little League baseball, and he ended up coaching for the Police Athletic League team. He discovered that he enjoyed working with kids and decided to go back to school and get a teaching degree. Jim attended Central Connecticut State University on the G.I. bill, and taught for twenty-five years, off-and-on, in the Hartford archdiocese. After he retired, he worked in real estate, and now he helps his wife with the grandkids. His wife went to CCSU as well, when the tuition was $90 per semester. Her father complained that he had to pay $50 for her books!</a:t>
            </a:r>
          </a:p>
        </p:txBody>
      </p:sp>
      <p:sp>
        <p:nvSpPr>
          <p:cNvPr id="17" name="TextBox 16">
            <a:extLst>
              <a:ext uri="{FF2B5EF4-FFF2-40B4-BE49-F238E27FC236}">
                <a16:creationId xmlns:a16="http://schemas.microsoft.com/office/drawing/2014/main" id="{E7D20B67-39E1-1B43-A180-2469C09C5F55}"/>
              </a:ext>
            </a:extLst>
          </p:cNvPr>
          <p:cNvSpPr txBox="1"/>
          <p:nvPr/>
        </p:nvSpPr>
        <p:spPr>
          <a:xfrm>
            <a:off x="516466" y="2658529"/>
            <a:ext cx="1868925"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6878075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blipFill>
          <a:blip r:embed="rId2">
            <a:alphaModFix amt="96000"/>
          </a:blip>
          <a:tile tx="0" ty="0" sx="100000" sy="100000" flip="none" algn="tl"/>
        </a:blipFill>
        <a:effectLst/>
      </p:bgPr>
    </p:bg>
    <p:spTree>
      <p:nvGrpSpPr>
        <p:cNvPr id="1" name=""/>
        <p:cNvGrpSpPr/>
        <p:nvPr/>
      </p:nvGrpSpPr>
      <p:grpSpPr>
        <a:xfrm>
          <a:off x="0" y="0"/>
          <a:ext cx="0" cy="0"/>
          <a:chOff x="0" y="0"/>
          <a:chExt cx="0" cy="0"/>
        </a:xfrm>
      </p:grpSpPr>
      <p:sp useBgFill="1">
        <p:nvSpPr>
          <p:cNvPr id="2" name="Title 1">
            <a:extLst>
              <a:ext uri="{FF2B5EF4-FFF2-40B4-BE49-F238E27FC236}">
                <a16:creationId xmlns:a16="http://schemas.microsoft.com/office/drawing/2014/main" id="{60922FFE-25C9-5C46-AE52-2E695324CCF3}"/>
              </a:ext>
            </a:extLst>
          </p:cNvPr>
          <p:cNvSpPr>
            <a:spLocks noGrp="1"/>
          </p:cNvSpPr>
          <p:nvPr>
            <p:ph type="title"/>
          </p:nvPr>
        </p:nvSpPr>
        <p:spPr>
          <a:xfrm>
            <a:off x="480605" y="52880"/>
            <a:ext cx="7138481" cy="856034"/>
          </a:xfrm>
        </p:spPr>
        <p:txBody>
          <a:bodyPr/>
          <a:lstStyle/>
          <a:p>
            <a:pPr algn="ctr"/>
            <a:r>
              <a:rPr lang="en-US" dirty="0">
                <a:latin typeface="Cooper Black" panose="0208090404030B020404" pitchFamily="18" charset="77"/>
              </a:rPr>
              <a:t>VIETNAM</a:t>
            </a:r>
          </a:p>
        </p:txBody>
      </p:sp>
      <p:pic>
        <p:nvPicPr>
          <p:cNvPr id="5" name="Content Placeholder 4" descr="A person in a uniform talking on a cell phone&#10;&#10;Description automatically generated with low confidence">
            <a:extLst>
              <a:ext uri="{FF2B5EF4-FFF2-40B4-BE49-F238E27FC236}">
                <a16:creationId xmlns:a16="http://schemas.microsoft.com/office/drawing/2014/main" id="{7DCC3A49-60DA-4D4F-B3D0-928BC5264E90}"/>
              </a:ext>
            </a:extLst>
          </p:cNvPr>
          <p:cNvPicPr>
            <a:picLocks noGrp="1" noChangeAspect="1"/>
          </p:cNvPicPr>
          <p:nvPr>
            <p:ph idx="1"/>
          </p:nvPr>
        </p:nvPicPr>
        <p:blipFill>
          <a:blip r:embed="rId3"/>
          <a:stretch>
            <a:fillRect/>
          </a:stretch>
        </p:blipFill>
        <p:spPr>
          <a:xfrm>
            <a:off x="8463370" y="192028"/>
            <a:ext cx="3248025" cy="5911106"/>
          </a:xfrm>
        </p:spPr>
      </p:pic>
      <p:sp>
        <p:nvSpPr>
          <p:cNvPr id="7" name="TextBox 6">
            <a:extLst>
              <a:ext uri="{FF2B5EF4-FFF2-40B4-BE49-F238E27FC236}">
                <a16:creationId xmlns:a16="http://schemas.microsoft.com/office/drawing/2014/main" id="{0B96B920-9FBA-CA4A-95D0-B8607F0BA0F1}"/>
              </a:ext>
            </a:extLst>
          </p:cNvPr>
          <p:cNvSpPr txBox="1"/>
          <p:nvPr/>
        </p:nvSpPr>
        <p:spPr>
          <a:xfrm>
            <a:off x="480605" y="908914"/>
            <a:ext cx="7138481" cy="5909310"/>
          </a:xfrm>
          <a:prstGeom prst="rect">
            <a:avLst/>
          </a:prstGeom>
          <a:noFill/>
        </p:spPr>
        <p:txBody>
          <a:bodyPr wrap="square" rtlCol="0">
            <a:spAutoFit/>
          </a:bodyPr>
          <a:lstStyle/>
          <a:p>
            <a:r>
              <a:rPr lang="en-US" sz="2400" b="1" dirty="0">
                <a:latin typeface="Adobe Caslon Pro" panose="0205050205050A020403" pitchFamily="18" charset="77"/>
              </a:rPr>
              <a:t>“I was at New Britain High School. I signed up for the Marines at seventeen. I went to Paris Island, South Carolina, at eighteen. They told me to go to Vietnam at nineteen and I was home before I was twenty. So, It’s not quite two years that I spent in the military.</a:t>
            </a:r>
            <a:r>
              <a:rPr lang="en-US" sz="2400" b="1" dirty="0">
                <a:effectLst/>
                <a:latin typeface="Adobe Caslon Pro" panose="0205050205050A020403" pitchFamily="18" charset="77"/>
              </a:rPr>
              <a:t> </a:t>
            </a:r>
            <a:r>
              <a:rPr lang="en-US" sz="2400" b="1" dirty="0">
                <a:latin typeface="Adobe Caslon Pro" panose="0205050205050A020403" pitchFamily="18" charset="77"/>
              </a:rPr>
              <a:t>I was at Chu Lai (in) Vietnam. That was a Marine Corps airbase. And I always educate people on the fact that over fifty-eight thousand people were -um, Americans- were killed in Vietnam, they had the Vietnam War (memorial wall) down in Washington D.C. And, uh, I always ask some of the kids, I say, “Do you know how many Southeast Asians were killed during that time?” Do you?” </a:t>
            </a:r>
          </a:p>
          <a:p>
            <a:r>
              <a:rPr lang="en-US" sz="2400" b="1" dirty="0">
                <a:latin typeface="Adobe Caslon Pro" panose="0205050205050A020403" pitchFamily="18" charset="77"/>
              </a:rPr>
              <a:t>NATE: ” A couple million?”</a:t>
            </a:r>
          </a:p>
          <a:p>
            <a:r>
              <a:rPr lang="en-US" sz="2400" b="1" dirty="0">
                <a:latin typeface="Adobe Caslon Pro" panose="0205050205050A020403" pitchFamily="18" charset="77"/>
              </a:rPr>
              <a:t>JIM: “3.5 million Southeast Asians.”</a:t>
            </a:r>
            <a:r>
              <a:rPr lang="en-US" sz="2400" b="1" dirty="0">
                <a:effectLst/>
                <a:latin typeface="Adobe Caslon Pro" panose="0205050205050A020403" pitchFamily="18" charset="77"/>
              </a:rPr>
              <a:t> </a:t>
            </a:r>
            <a:endParaRPr lang="en-US" sz="2400" b="1" dirty="0">
              <a:latin typeface="Adobe Caslon Pro" panose="0205050205050A020403" pitchFamily="18" charset="77"/>
            </a:endParaRPr>
          </a:p>
          <a:p>
            <a:endParaRPr lang="en-US" dirty="0"/>
          </a:p>
        </p:txBody>
      </p:sp>
      <p:sp>
        <p:nvSpPr>
          <p:cNvPr id="8" name="TextBox 7">
            <a:extLst>
              <a:ext uri="{FF2B5EF4-FFF2-40B4-BE49-F238E27FC236}">
                <a16:creationId xmlns:a16="http://schemas.microsoft.com/office/drawing/2014/main" id="{C1F51140-9385-B344-9266-4852E0B4D579}"/>
              </a:ext>
            </a:extLst>
          </p:cNvPr>
          <p:cNvSpPr txBox="1"/>
          <p:nvPr/>
        </p:nvSpPr>
        <p:spPr>
          <a:xfrm>
            <a:off x="7911538" y="6043501"/>
            <a:ext cx="4575099" cy="830997"/>
          </a:xfrm>
          <a:prstGeom prst="rect">
            <a:avLst/>
          </a:prstGeom>
          <a:noFill/>
        </p:spPr>
        <p:txBody>
          <a:bodyPr wrap="square" rtlCol="0">
            <a:spAutoFit/>
          </a:bodyPr>
          <a:lstStyle/>
          <a:p>
            <a:pPr algn="ctr"/>
            <a:r>
              <a:rPr lang="en-US" sz="2400" b="1" dirty="0">
                <a:latin typeface="Adobe Caslon Pro" panose="0205050205050A020403" pitchFamily="18" charset="77"/>
              </a:rPr>
              <a:t>Jim at 18, Vietnam</a:t>
            </a:r>
          </a:p>
          <a:p>
            <a:pPr algn="ctr"/>
            <a:r>
              <a:rPr lang="en-US" sz="2400" b="1" dirty="0">
                <a:latin typeface="Adobe Caslon Pro" panose="0205050205050A020403" pitchFamily="18" charset="77"/>
              </a:rPr>
              <a:t>“A Marine is a rifleman first”</a:t>
            </a:r>
          </a:p>
        </p:txBody>
      </p:sp>
    </p:spTree>
    <p:extLst>
      <p:ext uri="{BB962C8B-B14F-4D97-AF65-F5344CB8AC3E}">
        <p14:creationId xmlns:p14="http://schemas.microsoft.com/office/powerpoint/2010/main" val="23989573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bg>
      <p:bgPr>
        <a:blipFill>
          <a:blip r:embed="rId2">
            <a:alphaModFix amt="96000"/>
          </a:blip>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C87FD2-D31C-6D40-AB9A-C81BF1393DE6}"/>
              </a:ext>
            </a:extLst>
          </p:cNvPr>
          <p:cNvSpPr>
            <a:spLocks noGrp="1"/>
          </p:cNvSpPr>
          <p:nvPr>
            <p:ph type="title"/>
          </p:nvPr>
        </p:nvSpPr>
        <p:spPr>
          <a:xfrm>
            <a:off x="5482309" y="334283"/>
            <a:ext cx="2902934" cy="716303"/>
          </a:xfrm>
          <a:solidFill>
            <a:schemeClr val="accent4"/>
          </a:solidFill>
        </p:spPr>
        <p:txBody>
          <a:bodyPr>
            <a:noAutofit/>
          </a:bodyPr>
          <a:lstStyle/>
          <a:p>
            <a:pPr algn="ctr"/>
            <a:r>
              <a:rPr lang="en-US" sz="2800" dirty="0">
                <a:solidFill>
                  <a:schemeClr val="bg1"/>
                </a:solidFill>
                <a:latin typeface="Cooper Black" panose="0208090404030B020404" pitchFamily="18" charset="77"/>
              </a:rPr>
              <a:t>Chu Lai</a:t>
            </a:r>
          </a:p>
        </p:txBody>
      </p:sp>
      <p:pic>
        <p:nvPicPr>
          <p:cNvPr id="5" name="Content Placeholder 4" descr="Map&#10;&#10;Description automatically generated">
            <a:extLst>
              <a:ext uri="{FF2B5EF4-FFF2-40B4-BE49-F238E27FC236}">
                <a16:creationId xmlns:a16="http://schemas.microsoft.com/office/drawing/2014/main" id="{A025AF37-8970-7B42-A310-416141EE8C74}"/>
              </a:ext>
            </a:extLst>
          </p:cNvPr>
          <p:cNvPicPr>
            <a:picLocks noGrp="1" noChangeAspect="1"/>
          </p:cNvPicPr>
          <p:nvPr>
            <p:ph idx="1"/>
          </p:nvPr>
        </p:nvPicPr>
        <p:blipFill>
          <a:blip r:embed="rId3"/>
          <a:stretch>
            <a:fillRect/>
          </a:stretch>
        </p:blipFill>
        <p:spPr>
          <a:xfrm>
            <a:off x="170874" y="334284"/>
            <a:ext cx="5035469" cy="6189431"/>
          </a:xfrm>
        </p:spPr>
      </p:pic>
      <p:sp>
        <p:nvSpPr>
          <p:cNvPr id="6" name="TextBox 5">
            <a:extLst>
              <a:ext uri="{FF2B5EF4-FFF2-40B4-BE49-F238E27FC236}">
                <a16:creationId xmlns:a16="http://schemas.microsoft.com/office/drawing/2014/main" id="{A26E553E-9033-B045-A255-57719F04FD39}"/>
              </a:ext>
            </a:extLst>
          </p:cNvPr>
          <p:cNvSpPr txBox="1"/>
          <p:nvPr/>
        </p:nvSpPr>
        <p:spPr>
          <a:xfrm>
            <a:off x="9029699" y="330761"/>
            <a:ext cx="2682402" cy="6124754"/>
          </a:xfrm>
          <a:prstGeom prst="rect">
            <a:avLst/>
          </a:prstGeom>
          <a:noFill/>
        </p:spPr>
        <p:txBody>
          <a:bodyPr wrap="square" rtlCol="0">
            <a:spAutoFit/>
          </a:bodyPr>
          <a:lstStyle/>
          <a:p>
            <a:r>
              <a:rPr lang="en-US" sz="2300" b="1" dirty="0">
                <a:latin typeface="Adobe Caslon Pro" panose="0205050205050A020403" pitchFamily="18" charset="77"/>
              </a:rPr>
              <a:t>Chu Lai was a United States Marine Corps military base from 1965 to 1970, and a United States Army military base from 1970 to 1971 during the Vietnam war. Roughly 56 miles (90 km) southeast of the major base at </a:t>
            </a:r>
            <a:r>
              <a:rPr lang="en-US" sz="2300" b="1" dirty="0" err="1">
                <a:latin typeface="Adobe Caslon Pro" panose="0205050205050A020403" pitchFamily="18" charset="77"/>
              </a:rPr>
              <a:t>Đà</a:t>
            </a:r>
            <a:r>
              <a:rPr lang="en-US" sz="2300" b="1" dirty="0">
                <a:latin typeface="Adobe Caslon Pro" panose="0205050205050A020403" pitchFamily="18" charset="77"/>
              </a:rPr>
              <a:t> </a:t>
            </a:r>
            <a:r>
              <a:rPr lang="en-US" sz="2300" b="1" dirty="0" err="1">
                <a:latin typeface="Adobe Caslon Pro" panose="0205050205050A020403" pitchFamily="18" charset="77"/>
              </a:rPr>
              <a:t>Nẵng</a:t>
            </a:r>
            <a:r>
              <a:rPr lang="en-US" sz="2300" b="1" dirty="0">
                <a:latin typeface="Adobe Caslon Pro" panose="0205050205050A020403" pitchFamily="18" charset="77"/>
              </a:rPr>
              <a:t>, Chu Lai had an airfield to supplement </a:t>
            </a:r>
            <a:r>
              <a:rPr lang="en-US" sz="2300" b="1" dirty="0" err="1">
                <a:latin typeface="Adobe Caslon Pro" panose="0205050205050A020403" pitchFamily="18" charset="77"/>
              </a:rPr>
              <a:t>Đà</a:t>
            </a:r>
            <a:r>
              <a:rPr lang="en-US" sz="2300" b="1" dirty="0">
                <a:latin typeface="Adobe Caslon Pro" panose="0205050205050A020403" pitchFamily="18" charset="77"/>
              </a:rPr>
              <a:t> </a:t>
            </a:r>
            <a:r>
              <a:rPr lang="en-US" sz="2400" b="1" dirty="0" err="1">
                <a:latin typeface="Adobe Caslon Pro" panose="0205050205050A020403" pitchFamily="18" charset="77"/>
              </a:rPr>
              <a:t>Nẵng</a:t>
            </a:r>
            <a:r>
              <a:rPr lang="en-US" sz="2400" b="1" dirty="0">
                <a:latin typeface="Adobe Caslon Pro" panose="0205050205050A020403" pitchFamily="18" charset="77"/>
              </a:rPr>
              <a:t>.</a:t>
            </a:r>
            <a:r>
              <a:rPr lang="en-US" sz="2400" b="1" dirty="0">
                <a:effectLst/>
                <a:latin typeface="Adobe Caslon Pro" panose="0205050205050A020403" pitchFamily="18" charset="77"/>
              </a:rPr>
              <a:t> </a:t>
            </a:r>
            <a:endParaRPr lang="en-US" sz="2400" b="1" dirty="0">
              <a:latin typeface="Adobe Caslon Pro" panose="0205050205050A020403" pitchFamily="18" charset="77"/>
            </a:endParaRPr>
          </a:p>
        </p:txBody>
      </p:sp>
      <p:pic>
        <p:nvPicPr>
          <p:cNvPr id="8" name="Picture 7" descr="Map&#10;&#10;Description automatically generated">
            <a:extLst>
              <a:ext uri="{FF2B5EF4-FFF2-40B4-BE49-F238E27FC236}">
                <a16:creationId xmlns:a16="http://schemas.microsoft.com/office/drawing/2014/main" id="{4DD065BA-3FF2-2D44-A521-F699753D7815}"/>
              </a:ext>
            </a:extLst>
          </p:cNvPr>
          <p:cNvPicPr>
            <a:picLocks noChangeAspect="1"/>
          </p:cNvPicPr>
          <p:nvPr/>
        </p:nvPicPr>
        <p:blipFill>
          <a:blip r:embed="rId4"/>
          <a:stretch>
            <a:fillRect/>
          </a:stretch>
        </p:blipFill>
        <p:spPr>
          <a:xfrm>
            <a:off x="5217584" y="1264590"/>
            <a:ext cx="3812115" cy="4216430"/>
          </a:xfrm>
          <a:prstGeom prst="rect">
            <a:avLst/>
          </a:prstGeom>
        </p:spPr>
      </p:pic>
    </p:spTree>
    <p:extLst>
      <p:ext uri="{BB962C8B-B14F-4D97-AF65-F5344CB8AC3E}">
        <p14:creationId xmlns:p14="http://schemas.microsoft.com/office/powerpoint/2010/main" val="1987829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a:blip r:embed="rId2">
            <a:alphaModFix amt="96000"/>
          </a:blip>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E164E-4C31-4447-89B1-66A7927D7959}"/>
              </a:ext>
            </a:extLst>
          </p:cNvPr>
          <p:cNvSpPr>
            <a:spLocks noGrp="1"/>
          </p:cNvSpPr>
          <p:nvPr>
            <p:ph type="title"/>
          </p:nvPr>
        </p:nvSpPr>
        <p:spPr>
          <a:xfrm>
            <a:off x="6595352" y="448725"/>
            <a:ext cx="4758447" cy="679685"/>
          </a:xfrm>
          <a:solidFill>
            <a:schemeClr val="accent6">
              <a:lumMod val="75000"/>
              <a:alpha val="51000"/>
            </a:schemeClr>
          </a:solidFill>
        </p:spPr>
        <p:txBody>
          <a:bodyPr>
            <a:normAutofit/>
          </a:bodyPr>
          <a:lstStyle/>
          <a:p>
            <a:pPr algn="ctr"/>
            <a:r>
              <a:rPr lang="en-US" sz="3200" dirty="0">
                <a:latin typeface="Cooper Black" panose="0208090404030B020404" pitchFamily="18" charset="77"/>
              </a:rPr>
              <a:t>Life on the Base</a:t>
            </a:r>
          </a:p>
        </p:txBody>
      </p:sp>
      <p:pic>
        <p:nvPicPr>
          <p:cNvPr id="5" name="Content Placeholder 4" descr="A picture containing text, ground, person, military vehicle&#10;&#10;Description automatically generated">
            <a:extLst>
              <a:ext uri="{FF2B5EF4-FFF2-40B4-BE49-F238E27FC236}">
                <a16:creationId xmlns:a16="http://schemas.microsoft.com/office/drawing/2014/main" id="{62EAFFC7-DBE6-CA44-971D-D1105C8A5E04}"/>
              </a:ext>
            </a:extLst>
          </p:cNvPr>
          <p:cNvPicPr>
            <a:picLocks noGrp="1" noChangeAspect="1"/>
          </p:cNvPicPr>
          <p:nvPr>
            <p:ph idx="1"/>
          </p:nvPr>
        </p:nvPicPr>
        <p:blipFill>
          <a:blip r:embed="rId3"/>
          <a:stretch>
            <a:fillRect/>
          </a:stretch>
        </p:blipFill>
        <p:spPr>
          <a:xfrm>
            <a:off x="473870" y="448725"/>
            <a:ext cx="6121482" cy="5415810"/>
          </a:xfrm>
        </p:spPr>
      </p:pic>
      <p:sp>
        <p:nvSpPr>
          <p:cNvPr id="6" name="TextBox 5">
            <a:extLst>
              <a:ext uri="{FF2B5EF4-FFF2-40B4-BE49-F238E27FC236}">
                <a16:creationId xmlns:a16="http://schemas.microsoft.com/office/drawing/2014/main" id="{199A505C-C797-254C-8CF7-3291A201E4DD}"/>
              </a:ext>
            </a:extLst>
          </p:cNvPr>
          <p:cNvSpPr txBox="1"/>
          <p:nvPr/>
        </p:nvSpPr>
        <p:spPr>
          <a:xfrm>
            <a:off x="6595352" y="1128409"/>
            <a:ext cx="4914161" cy="5493812"/>
          </a:xfrm>
          <a:prstGeom prst="rect">
            <a:avLst/>
          </a:prstGeom>
          <a:noFill/>
        </p:spPr>
        <p:txBody>
          <a:bodyPr wrap="square" rtlCol="0">
            <a:spAutoFit/>
          </a:bodyPr>
          <a:lstStyle/>
          <a:p>
            <a:r>
              <a:rPr lang="en-US" sz="2700" b="1" dirty="0">
                <a:latin typeface="Adobe Caslon Pro" panose="0205050205050A020403" pitchFamily="18" charset="77"/>
              </a:rPr>
              <a:t>“…this happens to be my friend Rick Kowalczyk who grew up in New Britain, also. He was my best friend…</a:t>
            </a:r>
            <a:r>
              <a:rPr lang="en-US" sz="2700" b="1" dirty="0">
                <a:effectLst/>
                <a:latin typeface="Adobe Caslon Pro" panose="0205050205050A020403" pitchFamily="18" charset="77"/>
              </a:rPr>
              <a:t> </a:t>
            </a:r>
            <a:r>
              <a:rPr lang="en-US" sz="2700" b="1" dirty="0">
                <a:latin typeface="Adobe Caslon Pro" panose="0205050205050A020403" pitchFamily="18" charset="77"/>
              </a:rPr>
              <a:t>He enlisted in the army… (and) was a Ranger. He was in a lot more action than I was. And on Christmas Day, in nineteen- that would be- seventy, he showed up in what they called “the hooch” in those days… and walked in the door.”</a:t>
            </a:r>
            <a:r>
              <a:rPr lang="en-US" sz="2700" b="1" dirty="0">
                <a:effectLst/>
                <a:latin typeface="Adobe Caslon Pro" panose="0205050205050A020403" pitchFamily="18" charset="77"/>
              </a:rPr>
              <a:t> </a:t>
            </a:r>
            <a:endParaRPr lang="en-US" sz="2700" b="1" dirty="0">
              <a:latin typeface="Adobe Caslon Pro" panose="0205050205050A020403" pitchFamily="18" charset="77"/>
            </a:endParaRPr>
          </a:p>
        </p:txBody>
      </p:sp>
    </p:spTree>
    <p:extLst>
      <p:ext uri="{BB962C8B-B14F-4D97-AF65-F5344CB8AC3E}">
        <p14:creationId xmlns:p14="http://schemas.microsoft.com/office/powerpoint/2010/main" val="329708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a:blip r:embed="rId2">
            <a:alphaModFix amt="96000"/>
          </a:blip>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D58F0-913C-5845-B01C-259FDDC68616}"/>
              </a:ext>
            </a:extLst>
          </p:cNvPr>
          <p:cNvSpPr>
            <a:spLocks noGrp="1"/>
          </p:cNvSpPr>
          <p:nvPr>
            <p:ph type="title"/>
          </p:nvPr>
        </p:nvSpPr>
        <p:spPr>
          <a:xfrm>
            <a:off x="6798366" y="166342"/>
            <a:ext cx="4353337" cy="728180"/>
          </a:xfrm>
        </p:spPr>
        <p:txBody>
          <a:bodyPr>
            <a:normAutofit/>
          </a:bodyPr>
          <a:lstStyle/>
          <a:p>
            <a:pPr algn="ctr"/>
            <a:r>
              <a:rPr lang="en-US" sz="2800" dirty="0">
                <a:latin typeface="Cooper Black" panose="0208090404030B020404" pitchFamily="18" charset="77"/>
              </a:rPr>
              <a:t>The Hooch</a:t>
            </a:r>
          </a:p>
        </p:txBody>
      </p:sp>
      <p:pic>
        <p:nvPicPr>
          <p:cNvPr id="5" name="Content Placeholder 4" descr="A room with a table and chairs&#10;&#10;Description automatically generated with low confidence">
            <a:extLst>
              <a:ext uri="{FF2B5EF4-FFF2-40B4-BE49-F238E27FC236}">
                <a16:creationId xmlns:a16="http://schemas.microsoft.com/office/drawing/2014/main" id="{D9012B0B-E619-F248-A705-3FF6EEA22032}"/>
              </a:ext>
            </a:extLst>
          </p:cNvPr>
          <p:cNvPicPr>
            <a:picLocks noGrp="1" noChangeAspect="1"/>
          </p:cNvPicPr>
          <p:nvPr>
            <p:ph idx="1"/>
          </p:nvPr>
        </p:nvPicPr>
        <p:blipFill>
          <a:blip r:embed="rId3"/>
          <a:stretch>
            <a:fillRect/>
          </a:stretch>
        </p:blipFill>
        <p:spPr>
          <a:xfrm>
            <a:off x="391927" y="365125"/>
            <a:ext cx="5366854" cy="5478663"/>
          </a:xfrm>
        </p:spPr>
      </p:pic>
      <p:pic>
        <p:nvPicPr>
          <p:cNvPr id="7" name="Picture 6" descr="A picture containing text, indoor&#10;&#10;Description automatically generated">
            <a:extLst>
              <a:ext uri="{FF2B5EF4-FFF2-40B4-BE49-F238E27FC236}">
                <a16:creationId xmlns:a16="http://schemas.microsoft.com/office/drawing/2014/main" id="{17DBCA73-7D1C-1D47-AC33-2C3D00F79771}"/>
              </a:ext>
            </a:extLst>
          </p:cNvPr>
          <p:cNvPicPr>
            <a:picLocks noChangeAspect="1"/>
          </p:cNvPicPr>
          <p:nvPr/>
        </p:nvPicPr>
        <p:blipFill>
          <a:blip r:embed="rId4"/>
          <a:stretch>
            <a:fillRect/>
          </a:stretch>
        </p:blipFill>
        <p:spPr>
          <a:xfrm>
            <a:off x="6619185" y="1052920"/>
            <a:ext cx="5009598" cy="4752160"/>
          </a:xfrm>
          <a:prstGeom prst="rect">
            <a:avLst/>
          </a:prstGeom>
        </p:spPr>
      </p:pic>
      <p:sp>
        <p:nvSpPr>
          <p:cNvPr id="9" name="TextBox 8">
            <a:extLst>
              <a:ext uri="{FF2B5EF4-FFF2-40B4-BE49-F238E27FC236}">
                <a16:creationId xmlns:a16="http://schemas.microsoft.com/office/drawing/2014/main" id="{4D9208E2-1141-C84F-9F68-BA354C482334}"/>
              </a:ext>
            </a:extLst>
          </p:cNvPr>
          <p:cNvSpPr txBox="1"/>
          <p:nvPr/>
        </p:nvSpPr>
        <p:spPr>
          <a:xfrm>
            <a:off x="1019731" y="5963478"/>
            <a:ext cx="10131972" cy="523220"/>
          </a:xfrm>
          <a:prstGeom prst="rect">
            <a:avLst/>
          </a:prstGeom>
          <a:noFill/>
        </p:spPr>
        <p:txBody>
          <a:bodyPr wrap="square" rtlCol="0">
            <a:spAutoFit/>
          </a:bodyPr>
          <a:lstStyle/>
          <a:p>
            <a:r>
              <a:rPr lang="en-US" sz="2800" b="1" dirty="0">
                <a:latin typeface="Adobe Caslon Pro" panose="0205050205050A020403" pitchFamily="18" charset="77"/>
              </a:rPr>
              <a:t>“(This is) where we bunked… and the rats we had to kill…”</a:t>
            </a:r>
          </a:p>
        </p:txBody>
      </p:sp>
    </p:spTree>
    <p:extLst>
      <p:ext uri="{BB962C8B-B14F-4D97-AF65-F5344CB8AC3E}">
        <p14:creationId xmlns:p14="http://schemas.microsoft.com/office/powerpoint/2010/main" val="2983477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a:blip r:embed="rId2">
            <a:alphaModFix amt="96000"/>
          </a:blip>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3AABD-5A97-AF4F-B313-78EC6294D6A4}"/>
              </a:ext>
            </a:extLst>
          </p:cNvPr>
          <p:cNvSpPr>
            <a:spLocks noGrp="1"/>
          </p:cNvSpPr>
          <p:nvPr>
            <p:ph type="title"/>
          </p:nvPr>
        </p:nvSpPr>
        <p:spPr>
          <a:xfrm>
            <a:off x="298175" y="5685183"/>
            <a:ext cx="5108712" cy="870334"/>
          </a:xfrm>
        </p:spPr>
        <p:txBody>
          <a:bodyPr>
            <a:normAutofit/>
          </a:bodyPr>
          <a:lstStyle/>
          <a:p>
            <a:pPr algn="ctr"/>
            <a:r>
              <a:rPr lang="en-US" sz="2800" b="1" dirty="0">
                <a:latin typeface="Adobe Caslon Pro" panose="0205050205050A020403" pitchFamily="18" charset="77"/>
              </a:rPr>
              <a:t>Jim’s</a:t>
            </a:r>
            <a:r>
              <a:rPr lang="en-US" sz="2800" b="1" dirty="0"/>
              <a:t> </a:t>
            </a:r>
            <a:r>
              <a:rPr lang="en-US" sz="2800" b="1" dirty="0">
                <a:latin typeface="Adobe Caslon Pro" panose="0205050205050A020403" pitchFamily="18" charset="77"/>
              </a:rPr>
              <a:t>bunk and rifle in the hooch</a:t>
            </a:r>
          </a:p>
        </p:txBody>
      </p:sp>
      <p:pic>
        <p:nvPicPr>
          <p:cNvPr id="5" name="Content Placeholder 4" descr="A picture containing text, indoor&#10;&#10;Description automatically generated">
            <a:extLst>
              <a:ext uri="{FF2B5EF4-FFF2-40B4-BE49-F238E27FC236}">
                <a16:creationId xmlns:a16="http://schemas.microsoft.com/office/drawing/2014/main" id="{7DDF765A-F966-024F-BA0D-B48019D8346C}"/>
              </a:ext>
            </a:extLst>
          </p:cNvPr>
          <p:cNvPicPr>
            <a:picLocks noGrp="1" noChangeAspect="1"/>
          </p:cNvPicPr>
          <p:nvPr>
            <p:ph idx="1"/>
          </p:nvPr>
        </p:nvPicPr>
        <p:blipFill>
          <a:blip r:embed="rId3"/>
          <a:stretch>
            <a:fillRect/>
          </a:stretch>
        </p:blipFill>
        <p:spPr>
          <a:xfrm>
            <a:off x="466460" y="467794"/>
            <a:ext cx="4712507" cy="4928498"/>
          </a:xfrm>
        </p:spPr>
      </p:pic>
      <p:pic>
        <p:nvPicPr>
          <p:cNvPr id="7" name="Picture 6" descr="A person standing next to a pile of rocks&#10;&#10;Description automatically generated with low confidence">
            <a:extLst>
              <a:ext uri="{FF2B5EF4-FFF2-40B4-BE49-F238E27FC236}">
                <a16:creationId xmlns:a16="http://schemas.microsoft.com/office/drawing/2014/main" id="{D5902A3E-4917-EE49-907F-1D776F01611B}"/>
              </a:ext>
            </a:extLst>
          </p:cNvPr>
          <p:cNvPicPr>
            <a:picLocks noChangeAspect="1"/>
          </p:cNvPicPr>
          <p:nvPr/>
        </p:nvPicPr>
        <p:blipFill>
          <a:blip r:embed="rId4"/>
          <a:stretch>
            <a:fillRect/>
          </a:stretch>
        </p:blipFill>
        <p:spPr>
          <a:xfrm>
            <a:off x="6493618" y="467794"/>
            <a:ext cx="5231922" cy="5217389"/>
          </a:xfrm>
          <a:prstGeom prst="rect">
            <a:avLst/>
          </a:prstGeom>
        </p:spPr>
      </p:pic>
      <p:sp>
        <p:nvSpPr>
          <p:cNvPr id="9" name="TextBox 8">
            <a:extLst>
              <a:ext uri="{FF2B5EF4-FFF2-40B4-BE49-F238E27FC236}">
                <a16:creationId xmlns:a16="http://schemas.microsoft.com/office/drawing/2014/main" id="{0CD8EA50-6151-2B46-8EF1-ED99A68B5181}"/>
              </a:ext>
            </a:extLst>
          </p:cNvPr>
          <p:cNvSpPr txBox="1"/>
          <p:nvPr/>
        </p:nvSpPr>
        <p:spPr>
          <a:xfrm>
            <a:off x="5917324" y="5824329"/>
            <a:ext cx="6274676" cy="923330"/>
          </a:xfrm>
          <a:prstGeom prst="rect">
            <a:avLst/>
          </a:prstGeom>
          <a:noFill/>
        </p:spPr>
        <p:txBody>
          <a:bodyPr wrap="square" rtlCol="0">
            <a:spAutoFit/>
          </a:bodyPr>
          <a:lstStyle/>
          <a:p>
            <a:pPr algn="ctr"/>
            <a:r>
              <a:rPr lang="en-US" sz="2700" b="1" dirty="0">
                <a:latin typeface="Adobe Caslon Pro" panose="0205050205050A020403" pitchFamily="18" charset="77"/>
              </a:rPr>
              <a:t>Jim on sandbag detail. Jim’s “</a:t>
            </a:r>
            <a:r>
              <a:rPr lang="en-US" sz="2700" b="1" dirty="0" err="1">
                <a:latin typeface="Adobe Caslon Pro" panose="0205050205050A020403" pitchFamily="18" charset="77"/>
              </a:rPr>
              <a:t>m.o.s</a:t>
            </a:r>
            <a:r>
              <a:rPr lang="en-US" sz="2700" b="1" dirty="0">
                <a:latin typeface="Adobe Caslon Pro" panose="0205050205050A020403" pitchFamily="18" charset="77"/>
              </a:rPr>
              <a:t>.” was supply specialist.</a:t>
            </a:r>
            <a:endParaRPr lang="en-US" sz="2800" b="1" dirty="0">
              <a:latin typeface="Adobe Caslon Pro" panose="0205050205050A020403" pitchFamily="18" charset="77"/>
            </a:endParaRPr>
          </a:p>
        </p:txBody>
      </p:sp>
    </p:spTree>
    <p:extLst>
      <p:ext uri="{BB962C8B-B14F-4D97-AF65-F5344CB8AC3E}">
        <p14:creationId xmlns:p14="http://schemas.microsoft.com/office/powerpoint/2010/main" val="18275748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a:blip r:embed="rId2">
            <a:alphaModFix amt="96000"/>
          </a:blip>
          <a:tile tx="0" ty="0" sx="100000" sy="100000" flip="none" algn="tl"/>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4D45AE-B980-DE4B-B8CC-9C524F38BA2C}"/>
              </a:ext>
            </a:extLst>
          </p:cNvPr>
          <p:cNvSpPr>
            <a:spLocks noGrp="1"/>
          </p:cNvSpPr>
          <p:nvPr>
            <p:ph type="title"/>
          </p:nvPr>
        </p:nvSpPr>
        <p:spPr>
          <a:xfrm>
            <a:off x="97132" y="5871820"/>
            <a:ext cx="5778632" cy="827154"/>
          </a:xfrm>
        </p:spPr>
        <p:txBody>
          <a:bodyPr>
            <a:normAutofit/>
          </a:bodyPr>
          <a:lstStyle/>
          <a:p>
            <a:pPr algn="ctr"/>
            <a:r>
              <a:rPr lang="en-US" sz="2400" b="1" dirty="0">
                <a:latin typeface="Adobe Caslon Pro" panose="0205050205050A020403" pitchFamily="18" charset="77"/>
              </a:rPr>
              <a:t>“You know, I was lucky that I was not in that mountain in the background…”</a:t>
            </a:r>
          </a:p>
        </p:txBody>
      </p:sp>
      <p:pic>
        <p:nvPicPr>
          <p:cNvPr id="5" name="Content Placeholder 4" descr="A picture containing text&#10;&#10;Description automatically generated">
            <a:extLst>
              <a:ext uri="{FF2B5EF4-FFF2-40B4-BE49-F238E27FC236}">
                <a16:creationId xmlns:a16="http://schemas.microsoft.com/office/drawing/2014/main" id="{3DA5C34B-6B57-8F4C-8928-202B86BD1250}"/>
              </a:ext>
            </a:extLst>
          </p:cNvPr>
          <p:cNvPicPr>
            <a:picLocks noGrp="1" noChangeAspect="1"/>
          </p:cNvPicPr>
          <p:nvPr>
            <p:ph idx="1"/>
          </p:nvPr>
        </p:nvPicPr>
        <p:blipFill>
          <a:blip r:embed="rId3"/>
          <a:stretch>
            <a:fillRect/>
          </a:stretch>
        </p:blipFill>
        <p:spPr>
          <a:xfrm>
            <a:off x="205764" y="357809"/>
            <a:ext cx="5561368" cy="5406887"/>
          </a:xfrm>
        </p:spPr>
      </p:pic>
      <p:pic>
        <p:nvPicPr>
          <p:cNvPr id="7" name="Picture 6" descr="A picture containing text&#10;&#10;Description automatically generated">
            <a:extLst>
              <a:ext uri="{FF2B5EF4-FFF2-40B4-BE49-F238E27FC236}">
                <a16:creationId xmlns:a16="http://schemas.microsoft.com/office/drawing/2014/main" id="{EDD3AB29-C968-FF4A-8522-D1864EE27F12}"/>
              </a:ext>
            </a:extLst>
          </p:cNvPr>
          <p:cNvPicPr>
            <a:picLocks noChangeAspect="1"/>
          </p:cNvPicPr>
          <p:nvPr/>
        </p:nvPicPr>
        <p:blipFill>
          <a:blip r:embed="rId4"/>
          <a:stretch>
            <a:fillRect/>
          </a:stretch>
        </p:blipFill>
        <p:spPr>
          <a:xfrm>
            <a:off x="6122508" y="357810"/>
            <a:ext cx="5816683" cy="5380432"/>
          </a:xfrm>
          <a:prstGeom prst="rect">
            <a:avLst/>
          </a:prstGeom>
        </p:spPr>
      </p:pic>
      <p:sp>
        <p:nvSpPr>
          <p:cNvPr id="8" name="TextBox 7">
            <a:extLst>
              <a:ext uri="{FF2B5EF4-FFF2-40B4-BE49-F238E27FC236}">
                <a16:creationId xmlns:a16="http://schemas.microsoft.com/office/drawing/2014/main" id="{19F99664-C110-E546-803C-5DF4AE964E65}"/>
              </a:ext>
            </a:extLst>
          </p:cNvPr>
          <p:cNvSpPr txBox="1"/>
          <p:nvPr/>
        </p:nvSpPr>
        <p:spPr>
          <a:xfrm>
            <a:off x="6413369" y="5871820"/>
            <a:ext cx="5294927" cy="461665"/>
          </a:xfrm>
          <a:prstGeom prst="rect">
            <a:avLst/>
          </a:prstGeom>
          <a:noFill/>
        </p:spPr>
        <p:txBody>
          <a:bodyPr wrap="square" rtlCol="0">
            <a:spAutoFit/>
          </a:bodyPr>
          <a:lstStyle/>
          <a:p>
            <a:pPr algn="ctr"/>
            <a:r>
              <a:rPr lang="en-US" sz="2400" b="1" dirty="0">
                <a:latin typeface="Adobe Caslon Pro" panose="0205050205050A020403" pitchFamily="18" charset="77"/>
              </a:rPr>
              <a:t>Another view of the base at Chu Lai</a:t>
            </a:r>
          </a:p>
        </p:txBody>
      </p:sp>
    </p:spTree>
    <p:extLst>
      <p:ext uri="{BB962C8B-B14F-4D97-AF65-F5344CB8AC3E}">
        <p14:creationId xmlns:p14="http://schemas.microsoft.com/office/powerpoint/2010/main" val="3265861191"/>
      </p:ext>
    </p:extLst>
  </p:cSld>
  <p:clrMapOvr>
    <a:masterClrMapping/>
  </p:clrMapOvr>
</p:sld>
</file>

<file path=ppt/theme/theme1.xml><?xml version="1.0" encoding="utf-8"?>
<a:theme xmlns:a="http://schemas.openxmlformats.org/drawingml/2006/main" name="SketchyVTI">
  <a:themeElements>
    <a:clrScheme name="AnalogousFromRegularSeed_2SEEDS">
      <a:dk1>
        <a:srgbClr val="000000"/>
      </a:dk1>
      <a:lt1>
        <a:srgbClr val="FFFFFF"/>
      </a:lt1>
      <a:dk2>
        <a:srgbClr val="36301F"/>
      </a:dk2>
      <a:lt2>
        <a:srgbClr val="E8E4E2"/>
      </a:lt2>
      <a:accent1>
        <a:srgbClr val="1789D5"/>
      </a:accent1>
      <a:accent2>
        <a:srgbClr val="20B3B1"/>
      </a:accent2>
      <a:accent3>
        <a:srgbClr val="294BE7"/>
      </a:accent3>
      <a:accent4>
        <a:srgbClr val="D51720"/>
      </a:accent4>
      <a:accent5>
        <a:srgbClr val="E76F29"/>
      </a:accent5>
      <a:accent6>
        <a:srgbClr val="C29D15"/>
      </a:accent6>
      <a:hlink>
        <a:srgbClr val="BB703E"/>
      </a:hlink>
      <a:folHlink>
        <a:srgbClr val="7F7F7F"/>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docProps/app.xml><?xml version="1.0" encoding="utf-8"?>
<Properties xmlns="http://schemas.openxmlformats.org/officeDocument/2006/extended-properties" xmlns:vt="http://schemas.openxmlformats.org/officeDocument/2006/docPropsVTypes">
  <TotalTime>301</TotalTime>
  <Words>1076</Words>
  <Application>Microsoft Macintosh PowerPoint</Application>
  <PresentationFormat>Widescreen</PresentationFormat>
  <Paragraphs>30</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Adobe Caslon Pro</vt:lpstr>
      <vt:lpstr>Arial</vt:lpstr>
      <vt:lpstr>Cooper Black</vt:lpstr>
      <vt:lpstr>Modern Love</vt:lpstr>
      <vt:lpstr>The Hand</vt:lpstr>
      <vt:lpstr>SketchyVTI</vt:lpstr>
      <vt:lpstr>Heritage Fiesta April 23, 2022</vt:lpstr>
      <vt:lpstr>The Setting: CCSU campus</vt:lpstr>
      <vt:lpstr>PowerPoint Presentation</vt:lpstr>
      <vt:lpstr>VIETNAM</vt:lpstr>
      <vt:lpstr>Chu Lai</vt:lpstr>
      <vt:lpstr>Life on the Base</vt:lpstr>
      <vt:lpstr>The Hooch</vt:lpstr>
      <vt:lpstr>Jim’s bunk and rifle in the hooch</vt:lpstr>
      <vt:lpstr>“You know, I was lucky that I was not in that mountain in the background…”</vt:lpstr>
      <vt:lpstr>Another view of the base at Chu Lai showing the hooches</vt:lpstr>
      <vt:lpstr> Veterans for Peace</vt:lpstr>
      <vt:lpstr>Closing Remarks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Heritage Fiesta April 23, 2022</dc:title>
  <dc:creator>Sistrand, Andrew L. (Student)</dc:creator>
  <cp:lastModifiedBy>Sistrand, Andrew L. (Student)</cp:lastModifiedBy>
  <cp:revision>40</cp:revision>
  <dcterms:created xsi:type="dcterms:W3CDTF">2022-05-07T11:21:15Z</dcterms:created>
  <dcterms:modified xsi:type="dcterms:W3CDTF">2022-05-09T16:10:11Z</dcterms:modified>
</cp:coreProperties>
</file>